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B" initials="M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7"/>
    <p:restoredTop sz="95447"/>
  </p:normalViewPr>
  <p:slideViewPr>
    <p:cSldViewPr snapToGrid="0" snapToObjects="1">
      <p:cViewPr varScale="1">
        <p:scale>
          <a:sx n="100" d="100"/>
          <a:sy n="100" d="100"/>
        </p:scale>
        <p:origin x="525"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A8CF78-A11A-114E-A8CE-AB44B9AF9769}" type="datetimeFigureOut">
              <a:rPr lang="en-US" smtClean="0"/>
              <a:t>3/21/2018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86FB9C-8AB0-3945-8DBF-A3A6F5AF35E2}" type="slidenum">
              <a:rPr lang="en-US" smtClean="0"/>
              <a:t>‹#›</a:t>
            </a:fld>
            <a:endParaRPr lang="en-US"/>
          </a:p>
        </p:txBody>
      </p:sp>
    </p:spTree>
    <p:extLst>
      <p:ext uri="{BB962C8B-B14F-4D97-AF65-F5344CB8AC3E}">
        <p14:creationId xmlns:p14="http://schemas.microsoft.com/office/powerpoint/2010/main" val="216496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465776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6014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1480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2210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5803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845790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9884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F271E7-0039-2044-8DE7-5B473AC72EE6}" type="datetimeFigureOut">
              <a:rPr lang="en-US" smtClean="0"/>
              <a:t>3/21/2018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A13ECF7-5850-6143-9958-EC50E1FCE2CF}" type="slidenum">
              <a:rPr lang="en-US" smtClean="0"/>
              <a:t>‹#›</a:t>
            </a:fld>
            <a:endParaRPr lang="en-US" dirty="0"/>
          </a:p>
        </p:txBody>
      </p:sp>
    </p:spTree>
    <p:extLst>
      <p:ext uri="{BB962C8B-B14F-4D97-AF65-F5344CB8AC3E}">
        <p14:creationId xmlns:p14="http://schemas.microsoft.com/office/powerpoint/2010/main" val="1559545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AF271E7-0039-2044-8DE7-5B473AC72EE6}" type="datetimeFigureOut">
              <a:rPr lang="en-US" smtClean="0"/>
              <a:t>3/21/2018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A13ECF7-5850-6143-9958-EC50E1FCE2CF}" type="slidenum">
              <a:rPr lang="en-US" smtClean="0"/>
              <a:t>‹#›</a:t>
            </a:fld>
            <a:endParaRPr lang="en-US" dirty="0"/>
          </a:p>
        </p:txBody>
      </p:sp>
    </p:spTree>
    <p:extLst>
      <p:ext uri="{BB962C8B-B14F-4D97-AF65-F5344CB8AC3E}">
        <p14:creationId xmlns:p14="http://schemas.microsoft.com/office/powerpoint/2010/main" val="1251155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F271E7-0039-2044-8DE7-5B473AC72EE6}" type="datetimeFigureOut">
              <a:rPr lang="en-US" smtClean="0"/>
              <a:t>3/21/2018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A13ECF7-5850-6143-9958-EC50E1FCE2CF}" type="slidenum">
              <a:rPr lang="en-US" smtClean="0"/>
              <a:t>‹#›</a:t>
            </a:fld>
            <a:endParaRPr lang="en-US" dirty="0"/>
          </a:p>
        </p:txBody>
      </p:sp>
    </p:spTree>
    <p:extLst>
      <p:ext uri="{BB962C8B-B14F-4D97-AF65-F5344CB8AC3E}">
        <p14:creationId xmlns:p14="http://schemas.microsoft.com/office/powerpoint/2010/main" val="14549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AF271E7-0039-2044-8DE7-5B473AC72EE6}" type="datetimeFigureOut">
              <a:rPr lang="en-US" smtClean="0"/>
              <a:t>3/21/2018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A13ECF7-5850-6143-9958-EC50E1FCE2CF}" type="slidenum">
              <a:rPr lang="en-US" smtClean="0"/>
              <a:t>‹#›</a:t>
            </a:fld>
            <a:endParaRPr lang="en-US" dirty="0"/>
          </a:p>
        </p:txBody>
      </p:sp>
    </p:spTree>
    <p:extLst>
      <p:ext uri="{BB962C8B-B14F-4D97-AF65-F5344CB8AC3E}">
        <p14:creationId xmlns:p14="http://schemas.microsoft.com/office/powerpoint/2010/main" val="187475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3992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ppleSystemUIFont" charset="-12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ppleSystemUIFont" charset="-12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p:nvPr>
        </p:nvSpPr>
        <p:spPr>
          <a:xfrm>
            <a:off x="0" y="1828800"/>
            <a:ext cx="4356100" cy="762001"/>
          </a:xfrm>
        </p:spPr>
        <p:txBody>
          <a:bodyPr/>
          <a:lstStyle/>
          <a:p>
            <a:r>
              <a:rPr lang="en-US" sz="4000" b="1" u="sng" dirty="0">
                <a:solidFill>
                  <a:schemeClr val="tx1"/>
                </a:solidFill>
                <a:effectLst/>
                <a:latin typeface="Calibri" panose="020F0502020204030204" pitchFamily="34" charset="0"/>
              </a:rPr>
              <a:t>Chapter </a:t>
            </a:r>
            <a:r>
              <a:rPr lang="en-US" sz="4000" b="1" u="sng" dirty="0">
                <a:latin typeface="Calibri" panose="020F0502020204030204" pitchFamily="34" charset="0"/>
              </a:rPr>
              <a:t>11</a:t>
            </a:r>
            <a:endParaRPr lang="en-US" sz="4000" b="1" u="sng" dirty="0">
              <a:solidFill>
                <a:schemeClr val="tx1"/>
              </a:solidFill>
              <a:effectLst/>
              <a:latin typeface="Calibri" panose="020F0502020204030204" pitchFamily="34" charset="0"/>
            </a:endParaRPr>
          </a:p>
        </p:txBody>
      </p:sp>
      <p:sp>
        <p:nvSpPr>
          <p:cNvPr id="7" name="Subtitle 2"/>
          <p:cNvSpPr>
            <a:spLocks noGrp="1"/>
          </p:cNvSpPr>
          <p:nvPr>
            <p:ph type="subTitle" idx="1"/>
          </p:nvPr>
        </p:nvSpPr>
        <p:spPr>
          <a:xfrm>
            <a:off x="38100" y="2593428"/>
            <a:ext cx="4292600" cy="3248571"/>
          </a:xfrm>
        </p:spPr>
        <p:txBody>
          <a:bodyPr>
            <a:normAutofit/>
          </a:bodyPr>
          <a:lstStyle/>
          <a:p>
            <a:r>
              <a:rPr lang="en-US" altLang="en-US" sz="3600" dirty="0"/>
              <a:t>The </a:t>
            </a:r>
            <a:r>
              <a:rPr lang="en-US" altLang="en-US" sz="4000" dirty="0"/>
              <a:t>Human–Technology Interface</a:t>
            </a:r>
            <a:endParaRPr lang="en-US" altLang="en-US" sz="4000" dirty="0">
              <a:latin typeface="Calibri" charset="0"/>
              <a:ea typeface="Calibri" charset="0"/>
              <a:cs typeface="Calibri" charset="0"/>
            </a:endParaRPr>
          </a:p>
        </p:txBody>
      </p:sp>
    </p:spTree>
    <p:extLst>
      <p:ext uri="{BB962C8B-B14F-4D97-AF65-F5344CB8AC3E}">
        <p14:creationId xmlns:p14="http://schemas.microsoft.com/office/powerpoint/2010/main" val="654934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US" altLang="en-US"/>
              <a:t>Objectives</a:t>
            </a:r>
          </a:p>
        </p:txBody>
      </p:sp>
      <p:sp>
        <p:nvSpPr>
          <p:cNvPr id="3075" name="Content Placeholder 2"/>
          <p:cNvSpPr>
            <a:spLocks noGrp="1"/>
          </p:cNvSpPr>
          <p:nvPr>
            <p:ph idx="1"/>
          </p:nvPr>
        </p:nvSpPr>
        <p:spPr/>
        <p:txBody>
          <a:bodyPr/>
          <a:lstStyle/>
          <a:p>
            <a:r>
              <a:rPr lang="en-US" altLang="en-US"/>
              <a:t>Describe the human–technology interface.</a:t>
            </a:r>
          </a:p>
          <a:p>
            <a:r>
              <a:rPr lang="en-US" altLang="en-US"/>
              <a:t>Explore human–technology interface problems.</a:t>
            </a:r>
          </a:p>
          <a:p>
            <a:r>
              <a:rPr lang="en-US" altLang="en-US"/>
              <a:t>Reflect on the future of the human–technology interface.</a:t>
            </a:r>
          </a:p>
        </p:txBody>
      </p:sp>
    </p:spTree>
    <p:extLst>
      <p:ext uri="{BB962C8B-B14F-4D97-AF65-F5344CB8AC3E}">
        <p14:creationId xmlns:p14="http://schemas.microsoft.com/office/powerpoint/2010/main" val="779427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dirty="0"/>
              <a:t>Human–Technology Interface </a:t>
            </a:r>
            <a:br>
              <a:rPr lang="en-US" altLang="en-US" dirty="0"/>
            </a:br>
            <a:r>
              <a:rPr lang="en-US" altLang="en-US" dirty="0"/>
              <a:t>(1 of 2)</a:t>
            </a:r>
          </a:p>
        </p:txBody>
      </p:sp>
      <p:sp>
        <p:nvSpPr>
          <p:cNvPr id="4099" name="Content Placeholder 2"/>
          <p:cNvSpPr>
            <a:spLocks noGrp="1"/>
          </p:cNvSpPr>
          <p:nvPr>
            <p:ph idx="1"/>
          </p:nvPr>
        </p:nvSpPr>
        <p:spPr/>
        <p:txBody>
          <a:bodyPr/>
          <a:lstStyle/>
          <a:p>
            <a:r>
              <a:rPr lang="en-US" altLang="en-US"/>
              <a:t>Examples</a:t>
            </a:r>
          </a:p>
          <a:p>
            <a:pPr lvl="1"/>
            <a:r>
              <a:rPr lang="en-US" altLang="en-US"/>
              <a:t>EHR</a:t>
            </a:r>
          </a:p>
          <a:p>
            <a:pPr lvl="1"/>
            <a:r>
              <a:rPr lang="en-US" altLang="en-US"/>
              <a:t>Defibrillator</a:t>
            </a:r>
          </a:p>
          <a:p>
            <a:pPr lvl="1"/>
            <a:r>
              <a:rPr lang="en-US" altLang="en-US"/>
              <a:t>Patient-controlled analgesia (PCA) pump</a:t>
            </a:r>
          </a:p>
          <a:p>
            <a:pPr lvl="1"/>
            <a:r>
              <a:rPr lang="en-US" altLang="en-US"/>
              <a:t>Drug administration system</a:t>
            </a:r>
          </a:p>
          <a:p>
            <a:pPr lvl="1"/>
            <a:r>
              <a:rPr lang="en-US" altLang="en-US"/>
              <a:t>Any number of physiologic monitoring systems </a:t>
            </a:r>
          </a:p>
          <a:p>
            <a:pPr lvl="1"/>
            <a:r>
              <a:rPr lang="en-US" altLang="en-US"/>
              <a:t>Electronic thermometers </a:t>
            </a:r>
          </a:p>
          <a:p>
            <a:pPr lvl="1"/>
            <a:r>
              <a:rPr lang="en-US" altLang="en-US"/>
              <a:t>Telephones and pagers</a:t>
            </a:r>
          </a:p>
          <a:p>
            <a:endParaRPr lang="en-US" altLang="en-US"/>
          </a:p>
        </p:txBody>
      </p:sp>
    </p:spTree>
    <p:extLst>
      <p:ext uri="{BB962C8B-B14F-4D97-AF65-F5344CB8AC3E}">
        <p14:creationId xmlns:p14="http://schemas.microsoft.com/office/powerpoint/2010/main" val="180938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t>Human–Technology Interface </a:t>
            </a:r>
            <a:br>
              <a:rPr lang="en-US" altLang="en-US" dirty="0"/>
            </a:br>
            <a:r>
              <a:rPr lang="en-US" altLang="en-US" dirty="0"/>
              <a:t>(2 of 2)</a:t>
            </a:r>
          </a:p>
        </p:txBody>
      </p:sp>
      <p:sp>
        <p:nvSpPr>
          <p:cNvPr id="5123" name="Content Placeholder 2"/>
          <p:cNvSpPr>
            <a:spLocks noGrp="1"/>
          </p:cNvSpPr>
          <p:nvPr>
            <p:ph idx="1"/>
          </p:nvPr>
        </p:nvSpPr>
        <p:spPr/>
        <p:txBody>
          <a:bodyPr/>
          <a:lstStyle/>
          <a:p>
            <a:r>
              <a:rPr lang="en-US" altLang="en-US"/>
              <a:t>Anytime a human uses technology, there is some type of hardware and/or software that enables and supports the interaction.</a:t>
            </a:r>
          </a:p>
        </p:txBody>
      </p:sp>
    </p:spTree>
    <p:extLst>
      <p:ext uri="{BB962C8B-B14F-4D97-AF65-F5344CB8AC3E}">
        <p14:creationId xmlns:p14="http://schemas.microsoft.com/office/powerpoint/2010/main" val="204340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altLang="en-US"/>
              <a:t>Workarounds</a:t>
            </a:r>
          </a:p>
        </p:txBody>
      </p:sp>
      <p:sp>
        <p:nvSpPr>
          <p:cNvPr id="6147" name="Content Placeholder 2"/>
          <p:cNvSpPr>
            <a:spLocks noGrp="1"/>
          </p:cNvSpPr>
          <p:nvPr>
            <p:ph idx="1"/>
          </p:nvPr>
        </p:nvSpPr>
        <p:spPr/>
        <p:txBody>
          <a:bodyPr/>
          <a:lstStyle/>
          <a:p>
            <a:r>
              <a:rPr lang="en-US" altLang="en-US"/>
              <a:t>Circumvent troublesome technology</a:t>
            </a:r>
          </a:p>
          <a:p>
            <a:r>
              <a:rPr lang="en-US" altLang="en-US"/>
              <a:t>Are bandaids</a:t>
            </a:r>
          </a:p>
          <a:p>
            <a:r>
              <a:rPr lang="en-US" altLang="en-US"/>
              <a:t>Do not fix the problem </a:t>
            </a:r>
          </a:p>
          <a:p>
            <a:r>
              <a:rPr lang="en-US" altLang="en-US"/>
              <a:t>Could put the patient at risk</a:t>
            </a:r>
          </a:p>
        </p:txBody>
      </p:sp>
    </p:spTree>
    <p:extLst>
      <p:ext uri="{BB962C8B-B14F-4D97-AF65-F5344CB8AC3E}">
        <p14:creationId xmlns:p14="http://schemas.microsoft.com/office/powerpoint/2010/main" val="526163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a:t>Telehealth</a:t>
            </a:r>
          </a:p>
        </p:txBody>
      </p:sp>
      <p:sp>
        <p:nvSpPr>
          <p:cNvPr id="7171" name="Content Placeholder 2"/>
          <p:cNvSpPr>
            <a:spLocks noGrp="1"/>
          </p:cNvSpPr>
          <p:nvPr>
            <p:ph idx="1"/>
          </p:nvPr>
        </p:nvSpPr>
        <p:spPr/>
        <p:txBody>
          <a:bodyPr/>
          <a:lstStyle/>
          <a:p>
            <a:r>
              <a:rPr lang="en-US" altLang="en-US"/>
              <a:t>Uses telecommunication and videoconferencing software to communicate more effectively and more frequently with patients at home by using the technology to monitor patients’ vital signs, supervise their wound care, or demonstrate a procedure</a:t>
            </a:r>
          </a:p>
        </p:txBody>
      </p:sp>
    </p:spTree>
    <p:extLst>
      <p:ext uri="{BB962C8B-B14F-4D97-AF65-F5344CB8AC3E}">
        <p14:creationId xmlns:p14="http://schemas.microsoft.com/office/powerpoint/2010/main" val="2032509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a:t>Telehealth Interfaces (1 of 2)</a:t>
            </a:r>
          </a:p>
        </p:txBody>
      </p:sp>
      <p:sp>
        <p:nvSpPr>
          <p:cNvPr id="8195" name="Content Placeholder 2"/>
          <p:cNvSpPr>
            <a:spLocks noGrp="1"/>
          </p:cNvSpPr>
          <p:nvPr>
            <p:ph idx="1"/>
          </p:nvPr>
        </p:nvSpPr>
        <p:spPr/>
        <p:txBody>
          <a:bodyPr/>
          <a:lstStyle/>
          <a:p>
            <a:r>
              <a:rPr lang="en-US" altLang="en-US"/>
              <a:t>Allow patients to interact with a virtual clinician (actually a computer program) that will ask questions, provide social support, and tailor education to identify patient needs based on the answers to screening questions</a:t>
            </a:r>
          </a:p>
        </p:txBody>
      </p:sp>
    </p:spTree>
    <p:extLst>
      <p:ext uri="{BB962C8B-B14F-4D97-AF65-F5344CB8AC3E}">
        <p14:creationId xmlns:p14="http://schemas.microsoft.com/office/powerpoint/2010/main" val="359365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Telehealth Interfaces (2 of 2)</a:t>
            </a:r>
          </a:p>
        </p:txBody>
      </p:sp>
      <p:sp>
        <p:nvSpPr>
          <p:cNvPr id="9219" name="Content Placeholder 2"/>
          <p:cNvSpPr>
            <a:spLocks noGrp="1"/>
          </p:cNvSpPr>
          <p:nvPr>
            <p:ph idx="1"/>
          </p:nvPr>
        </p:nvSpPr>
        <p:spPr/>
        <p:txBody>
          <a:bodyPr/>
          <a:lstStyle/>
          <a:p>
            <a:r>
              <a:rPr lang="en-US" altLang="en-US"/>
              <a:t>These human–technology interfaces have been remarkably successful.</a:t>
            </a:r>
          </a:p>
          <a:p>
            <a:r>
              <a:rPr lang="en-US" altLang="en-US"/>
              <a:t>Sometimes patients prefer them to live clinicians!</a:t>
            </a:r>
          </a:p>
          <a:p>
            <a:endParaRPr lang="en-US" altLang="en-US"/>
          </a:p>
        </p:txBody>
      </p:sp>
    </p:spTree>
    <p:extLst>
      <p:ext uri="{BB962C8B-B14F-4D97-AF65-F5344CB8AC3E}">
        <p14:creationId xmlns:p14="http://schemas.microsoft.com/office/powerpoint/2010/main" val="1123707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Human Technology Interface Problems</a:t>
            </a:r>
            <a:endParaRPr lang="en-US" dirty="0"/>
          </a:p>
        </p:txBody>
      </p:sp>
      <p:sp>
        <p:nvSpPr>
          <p:cNvPr id="10243" name="Content Placeholder 2"/>
          <p:cNvSpPr>
            <a:spLocks noGrp="1"/>
          </p:cNvSpPr>
          <p:nvPr>
            <p:ph idx="1"/>
          </p:nvPr>
        </p:nvSpPr>
        <p:spPr/>
        <p:txBody>
          <a:bodyPr>
            <a:normAutofit fontScale="92500" lnSpcReduction="10000"/>
          </a:bodyPr>
          <a:lstStyle/>
          <a:p>
            <a:r>
              <a:rPr lang="en-US" altLang="en-US"/>
              <a:t>Rice and Tahir (2014) reported on two errors relating to patient safety: </a:t>
            </a:r>
          </a:p>
          <a:p>
            <a:pPr lvl="1"/>
            <a:r>
              <a:rPr lang="en-US" altLang="en-US"/>
              <a:t>In 2011, a pop-up box on a digital blood glucose reader was misread and the patient was given too much insulin sending her into a diabetic coma.</a:t>
            </a:r>
          </a:p>
          <a:p>
            <a:pPr lvl="1"/>
            <a:r>
              <a:rPr lang="en-US" altLang="en-US"/>
              <a:t>In 2013, a patient did not receive his psychiatric medicine for almost 3 weeks since the pharmacy’s computer system was set to automatically discontinue orders for certain drugs and there was no alert to notify the team providing care to this patient that the drug was suspended. </a:t>
            </a:r>
          </a:p>
          <a:p>
            <a:r>
              <a:rPr lang="en-US" altLang="en-US"/>
              <a:t>The real issue is that the healthcare personnel–technology interfaces continue to cause these adverse events and near misses. </a:t>
            </a:r>
          </a:p>
        </p:txBody>
      </p:sp>
    </p:spTree>
    <p:extLst>
      <p:ext uri="{BB962C8B-B14F-4D97-AF65-F5344CB8AC3E}">
        <p14:creationId xmlns:p14="http://schemas.microsoft.com/office/powerpoint/2010/main" val="1184223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a:t>Technology Fit </a:t>
            </a:r>
          </a:p>
        </p:txBody>
      </p:sp>
      <p:sp>
        <p:nvSpPr>
          <p:cNvPr id="11267" name="Content Placeholder 2"/>
          <p:cNvSpPr>
            <a:spLocks noGrp="1"/>
          </p:cNvSpPr>
          <p:nvPr>
            <p:ph idx="1"/>
          </p:nvPr>
        </p:nvSpPr>
        <p:spPr/>
        <p:txBody>
          <a:bodyPr/>
          <a:lstStyle/>
          <a:p>
            <a:r>
              <a:rPr lang="en-US" altLang="en-US"/>
              <a:t>Technology should fit five levels of human requirements:</a:t>
            </a:r>
          </a:p>
          <a:p>
            <a:pPr lvl="1"/>
            <a:r>
              <a:rPr lang="en-US" altLang="en-US"/>
              <a:t>Physical</a:t>
            </a:r>
          </a:p>
          <a:p>
            <a:pPr lvl="1"/>
            <a:r>
              <a:rPr lang="en-US" altLang="en-US"/>
              <a:t>Psychological</a:t>
            </a:r>
          </a:p>
          <a:p>
            <a:pPr lvl="1"/>
            <a:r>
              <a:rPr lang="en-US" altLang="en-US"/>
              <a:t>Team</a:t>
            </a:r>
          </a:p>
          <a:p>
            <a:pPr lvl="1"/>
            <a:r>
              <a:rPr lang="en-US" altLang="en-US"/>
              <a:t>Organizational</a:t>
            </a:r>
          </a:p>
          <a:p>
            <a:pPr lvl="1"/>
            <a:r>
              <a:rPr lang="en-US" altLang="en-US"/>
              <a:t>Political </a:t>
            </a:r>
          </a:p>
        </p:txBody>
      </p:sp>
    </p:spTree>
    <p:extLst>
      <p:ext uri="{BB962C8B-B14F-4D97-AF65-F5344CB8AC3E}">
        <p14:creationId xmlns:p14="http://schemas.microsoft.com/office/powerpoint/2010/main" val="35792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a:t>Analysis Tools and Techniques</a:t>
            </a:r>
          </a:p>
        </p:txBody>
      </p:sp>
      <p:sp>
        <p:nvSpPr>
          <p:cNvPr id="12291" name="Content Placeholder 2"/>
          <p:cNvSpPr>
            <a:spLocks noGrp="1"/>
          </p:cNvSpPr>
          <p:nvPr>
            <p:ph idx="1"/>
          </p:nvPr>
        </p:nvSpPr>
        <p:spPr/>
        <p:txBody>
          <a:bodyPr/>
          <a:lstStyle/>
          <a:p>
            <a:r>
              <a:rPr lang="en-US" altLang="en-US"/>
              <a:t>Task analysis</a:t>
            </a:r>
          </a:p>
          <a:p>
            <a:r>
              <a:rPr lang="en-US" altLang="en-US"/>
              <a:t>Cognitive task analysis (CTA)</a:t>
            </a:r>
          </a:p>
          <a:p>
            <a:r>
              <a:rPr lang="en-US" altLang="en-US"/>
              <a:t>Cognitive work analysts (CWA)</a:t>
            </a:r>
          </a:p>
          <a:p>
            <a:endParaRPr lang="en-US" altLang="en-US"/>
          </a:p>
        </p:txBody>
      </p:sp>
    </p:spTree>
    <p:extLst>
      <p:ext uri="{BB962C8B-B14F-4D97-AF65-F5344CB8AC3E}">
        <p14:creationId xmlns:p14="http://schemas.microsoft.com/office/powerpoint/2010/main" val="526502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a:t>User Involvement</a:t>
            </a:r>
          </a:p>
        </p:txBody>
      </p:sp>
      <p:sp>
        <p:nvSpPr>
          <p:cNvPr id="13315" name="Content Placeholder 2"/>
          <p:cNvSpPr>
            <a:spLocks noGrp="1"/>
          </p:cNvSpPr>
          <p:nvPr>
            <p:ph idx="1"/>
          </p:nvPr>
        </p:nvSpPr>
        <p:spPr/>
        <p:txBody>
          <a:bodyPr/>
          <a:lstStyle/>
          <a:p>
            <a:r>
              <a:rPr lang="en-US" altLang="en-US"/>
              <a:t>Focus group</a:t>
            </a:r>
          </a:p>
          <a:p>
            <a:r>
              <a:rPr lang="en-US" altLang="en-US"/>
              <a:t>Cognitive walkthrough</a:t>
            </a:r>
          </a:p>
          <a:p>
            <a:r>
              <a:rPr lang="en-US" altLang="en-US"/>
              <a:t>Heuristic evaluation</a:t>
            </a:r>
          </a:p>
          <a:p>
            <a:r>
              <a:rPr lang="en-US" altLang="en-US"/>
              <a:t>Formal usability test</a:t>
            </a:r>
          </a:p>
          <a:p>
            <a:r>
              <a:rPr lang="en-US" altLang="en-US"/>
              <a:t>Field study</a:t>
            </a:r>
          </a:p>
          <a:p>
            <a:endParaRPr lang="en-US" altLang="en-US"/>
          </a:p>
        </p:txBody>
      </p:sp>
    </p:spTree>
    <p:extLst>
      <p:ext uri="{BB962C8B-B14F-4D97-AF65-F5344CB8AC3E}">
        <p14:creationId xmlns:p14="http://schemas.microsoft.com/office/powerpoint/2010/main" val="1289127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t>FITT Model</a:t>
            </a:r>
          </a:p>
        </p:txBody>
      </p:sp>
      <p:sp>
        <p:nvSpPr>
          <p:cNvPr id="14339" name="Content Placeholder 2"/>
          <p:cNvSpPr>
            <a:spLocks noGrp="1"/>
          </p:cNvSpPr>
          <p:nvPr>
            <p:ph idx="1"/>
          </p:nvPr>
        </p:nvSpPr>
        <p:spPr/>
        <p:txBody>
          <a:bodyPr/>
          <a:lstStyle/>
          <a:p>
            <a:r>
              <a:rPr lang="en-US" altLang="en-US"/>
              <a:t>Fit between individuals, tasks, and technology (FITT) model suggests that each of these factors must be considered in designing and evaluating human–technology interfaces.</a:t>
            </a:r>
          </a:p>
        </p:txBody>
      </p:sp>
    </p:spTree>
    <p:extLst>
      <p:ext uri="{BB962C8B-B14F-4D97-AF65-F5344CB8AC3E}">
        <p14:creationId xmlns:p14="http://schemas.microsoft.com/office/powerpoint/2010/main" val="395966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Doctors vs. Nurses</a:t>
            </a:r>
          </a:p>
        </p:txBody>
      </p:sp>
      <p:sp>
        <p:nvSpPr>
          <p:cNvPr id="3" name="Content Placeholder 2"/>
          <p:cNvSpPr>
            <a:spLocks noGrp="1"/>
          </p:cNvSpPr>
          <p:nvPr>
            <p:ph idx="1"/>
          </p:nvPr>
        </p:nvSpPr>
        <p:spPr/>
        <p:txBody>
          <a:bodyPr/>
          <a:lstStyle/>
          <a:p>
            <a:r>
              <a:rPr lang="en-US"/>
              <a:t>In a study, doctors and nurses described patient information differently.</a:t>
            </a:r>
          </a:p>
          <a:p>
            <a:pPr lvl="1"/>
            <a:r>
              <a:rPr lang="en-US"/>
              <a:t>Doctors emphasized diagnosis, treatment, and management.</a:t>
            </a:r>
          </a:p>
          <a:p>
            <a:pPr lvl="1"/>
            <a:r>
              <a:rPr lang="en-US"/>
              <a:t>Nurses emphasized functional issues. </a:t>
            </a:r>
          </a:p>
          <a:p>
            <a:r>
              <a:rPr lang="en-US"/>
              <a:t>Because physicians and nurses view patient information differently, an EHR needs to present information (even the same information) to the two groups in different ways.</a:t>
            </a:r>
          </a:p>
          <a:p>
            <a:pPr lvl="1"/>
            <a:endParaRPr lang="en-US" dirty="0"/>
          </a:p>
        </p:txBody>
      </p:sp>
    </p:spTree>
    <p:extLst>
      <p:ext uri="{BB962C8B-B14F-4D97-AF65-F5344CB8AC3E}">
        <p14:creationId xmlns:p14="http://schemas.microsoft.com/office/powerpoint/2010/main" val="2096727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Issues Associated with Wearable Technology</a:t>
            </a:r>
            <a:endParaRPr lang="en-US" dirty="0"/>
          </a:p>
        </p:txBody>
      </p:sp>
      <p:sp>
        <p:nvSpPr>
          <p:cNvPr id="3" name="Content Placeholder 2"/>
          <p:cNvSpPr>
            <a:spLocks noGrp="1"/>
          </p:cNvSpPr>
          <p:nvPr>
            <p:ph idx="1"/>
          </p:nvPr>
        </p:nvSpPr>
        <p:spPr/>
        <p:txBody>
          <a:bodyPr/>
          <a:lstStyle/>
          <a:p>
            <a:r>
              <a:rPr lang="en-US"/>
              <a:t>The human–technology interface must address:</a:t>
            </a:r>
          </a:p>
          <a:p>
            <a:r>
              <a:rPr lang="en-US"/>
              <a:t>How will people use this technology? </a:t>
            </a:r>
          </a:p>
          <a:p>
            <a:r>
              <a:rPr lang="en-US"/>
              <a:t>How will they behave with it on their person?</a:t>
            </a:r>
          </a:p>
          <a:p>
            <a:r>
              <a:rPr lang="en-US"/>
              <a:t>How will they wear it? </a:t>
            </a:r>
          </a:p>
          <a:p>
            <a:r>
              <a:rPr lang="en-US"/>
              <a:t>How and when will they enable and use it? </a:t>
            </a:r>
          </a:p>
          <a:p>
            <a:r>
              <a:rPr lang="en-US"/>
              <a:t>Will others be able to detect the technology? </a:t>
            </a:r>
            <a:endParaRPr lang="en-US" dirty="0"/>
          </a:p>
        </p:txBody>
      </p:sp>
    </p:spTree>
    <p:extLst>
      <p:ext uri="{BB962C8B-B14F-4D97-AF65-F5344CB8AC3E}">
        <p14:creationId xmlns:p14="http://schemas.microsoft.com/office/powerpoint/2010/main" val="16450382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In the Ideal World</a:t>
            </a:r>
          </a:p>
        </p:txBody>
      </p:sp>
      <p:sp>
        <p:nvSpPr>
          <p:cNvPr id="17411" name="Content Placeholder 2"/>
          <p:cNvSpPr>
            <a:spLocks noGrp="1"/>
          </p:cNvSpPr>
          <p:nvPr>
            <p:ph idx="1"/>
          </p:nvPr>
        </p:nvSpPr>
        <p:spPr/>
        <p:txBody>
          <a:bodyPr/>
          <a:lstStyle/>
          <a:p>
            <a:r>
              <a:rPr lang="en-US" altLang="en-US" dirty="0"/>
              <a:t>Every human–technology interface will be:</a:t>
            </a:r>
          </a:p>
          <a:p>
            <a:pPr lvl="1"/>
            <a:r>
              <a:rPr lang="en-US" altLang="en-US" dirty="0"/>
              <a:t>Designed to enhance users’ workflow</a:t>
            </a:r>
          </a:p>
          <a:p>
            <a:pPr lvl="1"/>
            <a:r>
              <a:rPr lang="en-US" altLang="en-US" dirty="0"/>
              <a:t>As easy to use as ATM machines</a:t>
            </a:r>
          </a:p>
          <a:p>
            <a:pPr lvl="1"/>
            <a:r>
              <a:rPr lang="en-US" altLang="en-US" dirty="0"/>
              <a:t>Fully tested prior to its implementation in a setting that mirrors the setting where it will be used</a:t>
            </a:r>
          </a:p>
        </p:txBody>
      </p:sp>
    </p:spTree>
    <p:extLst>
      <p:ext uri="{BB962C8B-B14F-4D97-AF65-F5344CB8AC3E}">
        <p14:creationId xmlns:p14="http://schemas.microsoft.com/office/powerpoint/2010/main" val="14526399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564</Words>
  <Application>Microsoft Office PowerPoint</Application>
  <PresentationFormat>On-screen Show (4:3)</PresentationFormat>
  <Paragraphs>70</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.AppleSystemUIFont</vt:lpstr>
      <vt:lpstr>Arial</vt:lpstr>
      <vt:lpstr>Calibri</vt:lpstr>
      <vt:lpstr>Office Theme</vt:lpstr>
      <vt:lpstr>Chapter 11</vt:lpstr>
      <vt:lpstr>Objectives</vt:lpstr>
      <vt:lpstr>Human–Technology Interface  (1 of 2)</vt:lpstr>
      <vt:lpstr>Human–Technology Interface  (2 of 2)</vt:lpstr>
      <vt:lpstr>Workarounds</vt:lpstr>
      <vt:lpstr>Telehealth</vt:lpstr>
      <vt:lpstr>Telehealth Interfaces (1 of 2)</vt:lpstr>
      <vt:lpstr>Telehealth Interfaces (2 of 2)</vt:lpstr>
      <vt:lpstr>Human Technology Interface Problems</vt:lpstr>
      <vt:lpstr>Technology Fit </vt:lpstr>
      <vt:lpstr>Analysis Tools and Techniques</vt:lpstr>
      <vt:lpstr>User Involvement</vt:lpstr>
      <vt:lpstr>FITT Model</vt:lpstr>
      <vt:lpstr>Doctors vs. Nurses</vt:lpstr>
      <vt:lpstr>Issues Associated with Wearable Technology</vt:lpstr>
      <vt:lpstr>In the Ideal World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dc:title>
  <dc:creator>Microsoft Office User</dc:creator>
  <cp:lastModifiedBy>paola suazo</cp:lastModifiedBy>
  <cp:revision>28</cp:revision>
  <dcterms:created xsi:type="dcterms:W3CDTF">2017-01-31T19:43:54Z</dcterms:created>
  <dcterms:modified xsi:type="dcterms:W3CDTF">2018-03-22T00:44:01Z</dcterms:modified>
</cp:coreProperties>
</file>